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84" r:id="rId4"/>
    <p:sldId id="285" r:id="rId5"/>
    <p:sldId id="286" r:id="rId6"/>
    <p:sldId id="287" r:id="rId7"/>
    <p:sldId id="283" r:id="rId8"/>
    <p:sldId id="263" r:id="rId9"/>
    <p:sldId id="268" r:id="rId10"/>
    <p:sldId id="271" r:id="rId11"/>
    <p:sldId id="272" r:id="rId12"/>
    <p:sldId id="273" r:id="rId13"/>
    <p:sldId id="276" r:id="rId14"/>
    <p:sldId id="274" r:id="rId15"/>
    <p:sldId id="275" r:id="rId16"/>
    <p:sldId id="269" r:id="rId17"/>
    <p:sldId id="277" r:id="rId18"/>
    <p:sldId id="279" r:id="rId19"/>
    <p:sldId id="278" r:id="rId20"/>
    <p:sldId id="266" r:id="rId21"/>
    <p:sldId id="280" r:id="rId22"/>
    <p:sldId id="281" r:id="rId23"/>
    <p:sldId id="288" r:id="rId24"/>
    <p:sldId id="289" r:id="rId25"/>
    <p:sldId id="291" r:id="rId26"/>
    <p:sldId id="292" r:id="rId27"/>
    <p:sldId id="297" r:id="rId28"/>
    <p:sldId id="298" r:id="rId29"/>
    <p:sldId id="296" r:id="rId30"/>
    <p:sldId id="294" r:id="rId31"/>
    <p:sldId id="258" r:id="rId3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3"/>
    </p:embeddedFont>
    <p:embeddedFont>
      <p:font typeface="Arial Unicode MS" panose="020B0604020202020204" pitchFamily="50" charset="-127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3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9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1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9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2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9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3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8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254EC-5C4D-4D9D-AB71-225D52652E4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A11F9-4A20-40E8-8D8C-E18907880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3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 rot="10800000">
            <a:off x="2664244" y="4525466"/>
            <a:ext cx="6863513" cy="2341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2662" y="362632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201302628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838" y="2811484"/>
            <a:ext cx="10924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gradFill>
                  <a:gsLst>
                    <a:gs pos="0">
                      <a:srgbClr val="76D0FE"/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Smart Liquid Level Automation</a:t>
            </a:r>
            <a:endParaRPr lang="ko-KR" altLang="en-US" sz="5400" dirty="0">
              <a:gradFill>
                <a:gsLst>
                  <a:gs pos="0">
                    <a:srgbClr val="76D0FE"/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634" y="2712485"/>
            <a:ext cx="1121327" cy="11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45" y="4942111"/>
            <a:ext cx="2095681" cy="16517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1095103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436" y="644917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Filter </a:t>
            </a:r>
            <a:r>
              <a:rPr lang="ko-KR" altLang="en-US" sz="2400" dirty="0" smtClean="0">
                <a:latin typeface="+mn-ea"/>
              </a:rPr>
              <a:t>종류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460" y="1095103"/>
            <a:ext cx="105312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smtClean="0"/>
              <a:t>FIR Filter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7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2987" y="1696953"/>
            <a:ext cx="470192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디지털 필터 중 </a:t>
            </a:r>
            <a:r>
              <a:rPr lang="ko-KR" altLang="en-US" sz="1500" dirty="0" err="1" smtClean="0">
                <a:latin typeface="+mn-ea"/>
              </a:rPr>
              <a:t>임펄스</a:t>
            </a:r>
            <a:r>
              <a:rPr lang="ko-KR" altLang="en-US" sz="1500" dirty="0" smtClean="0">
                <a:latin typeface="+mn-ea"/>
              </a:rPr>
              <a:t> 응답이 유한한 길이를 갖는 필터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차분 방정식으로 표현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비 순환 필터 </a:t>
            </a:r>
            <a:r>
              <a:rPr lang="en-US" altLang="ko-KR" sz="1500" dirty="0" smtClean="0">
                <a:latin typeface="+mn-ea"/>
              </a:rPr>
              <a:t>&gt; </a:t>
            </a:r>
            <a:r>
              <a:rPr lang="ko-KR" altLang="en-US" sz="1500" dirty="0" smtClean="0">
                <a:latin typeface="+mn-ea"/>
              </a:rPr>
              <a:t>발진 하지 않음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유한 메모리 사용으로 에러 누적이 안됨</a:t>
            </a:r>
            <a:endParaRPr lang="en-US" altLang="ko-KR" sz="1500" dirty="0" smtClean="0">
              <a:latin typeface="+mn-ea"/>
            </a:endParaRPr>
          </a:p>
          <a:p>
            <a:endParaRPr lang="en-US" altLang="ko-KR" sz="1500" dirty="0">
              <a:latin typeface="+mn-ea"/>
            </a:endParaRPr>
          </a:p>
        </p:txBody>
      </p:sp>
      <p:pic>
        <p:nvPicPr>
          <p:cNvPr id="1027" name="Picture 3" descr="http://ktword.co.kr/img_data/3758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84" y="2220720"/>
            <a:ext cx="2857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053" y="1180589"/>
            <a:ext cx="2992007" cy="22800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2987" y="3785679"/>
            <a:ext cx="509947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디지털 필터 중 비선형 기법 노이즈 제거 필터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주어진 마스크 영역의 값들을 정렬 후 중간 크기의 값을 선택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latin typeface="+mn-ea"/>
              </a:rPr>
              <a:t>임펄스성</a:t>
            </a:r>
            <a:r>
              <a:rPr lang="ko-KR" altLang="en-US" sz="1500" dirty="0" smtClean="0">
                <a:latin typeface="+mn-ea"/>
              </a:rPr>
              <a:t> 잡음을 제거하는데 효과적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latin typeface="+mn-ea"/>
            </a:endParaRPr>
          </a:p>
          <a:p>
            <a:endParaRPr lang="en-US" altLang="ko-KR" sz="15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3915"/>
          <a:stretch/>
        </p:blipFill>
        <p:spPr>
          <a:xfrm>
            <a:off x="6708370" y="3412499"/>
            <a:ext cx="5042362" cy="15516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6951" y="3077982"/>
            <a:ext cx="1997893" cy="545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smtClean="0"/>
              <a:t>Median Filter</a:t>
            </a:r>
            <a:endParaRPr lang="ko-KR" altLang="en-US" sz="1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26952" y="4573118"/>
            <a:ext cx="1997893" cy="545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smtClean="0"/>
              <a:t>Low pass Filter</a:t>
            </a:r>
            <a:endParaRPr lang="ko-KR" altLang="en-US" sz="1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2987" y="5260148"/>
            <a:ext cx="3720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특정 </a:t>
            </a:r>
            <a:r>
              <a:rPr lang="en-US" altLang="ko-KR" sz="1500" dirty="0" smtClean="0">
                <a:latin typeface="+mn-ea"/>
              </a:rPr>
              <a:t>Cutoff </a:t>
            </a:r>
            <a:r>
              <a:rPr lang="ko-KR" altLang="en-US" sz="1500" dirty="0" smtClean="0">
                <a:latin typeface="+mn-ea"/>
              </a:rPr>
              <a:t>주파수보다 낮은 주파수 통과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+mn-ea"/>
              </a:rPr>
              <a:t>높은 주파수는 감쇠 시킨다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+mn-ea"/>
              </a:rPr>
              <a:t>RC 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 smtClean="0">
                <a:latin typeface="+mn-ea"/>
              </a:rPr>
              <a:t>Circuit</a:t>
            </a:r>
            <a:r>
              <a:rPr lang="ko-KR" altLang="en-US" sz="1500" dirty="0" smtClean="0">
                <a:latin typeface="+mn-ea"/>
              </a:rPr>
              <a:t>으로 구성 할 수 있다</a:t>
            </a:r>
            <a:endParaRPr lang="en-US" altLang="ko-KR" sz="1500" dirty="0" smtClean="0">
              <a:latin typeface="+mn-ea"/>
            </a:endParaRPr>
          </a:p>
          <a:p>
            <a:endParaRPr lang="en-US" altLang="ko-KR" sz="15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12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9"/>
            <a:ext cx="11895424" cy="59711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346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Picture-FIR Filter(PWM)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>
            <a:off x="5918661" y="4066612"/>
            <a:ext cx="523702" cy="109797"/>
          </a:xfrm>
          <a:prstGeom prst="round1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89813" y="3943501"/>
            <a:ext cx="78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Fir Filter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150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7"/>
            <a:ext cx="11895424" cy="58820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366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</a:t>
            </a:r>
            <a:r>
              <a:rPr lang="en-US" altLang="ko-KR" sz="2400" dirty="0" smtClean="0">
                <a:latin typeface="+mn-ea"/>
              </a:rPr>
              <a:t>FIR Filter1(data)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68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8"/>
            <a:ext cx="11895423" cy="5881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7" y="353943"/>
            <a:ext cx="366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</a:t>
            </a:r>
            <a:r>
              <a:rPr lang="en-US" altLang="ko-KR" sz="2400" dirty="0" smtClean="0">
                <a:latin typeface="+mn-ea"/>
              </a:rPr>
              <a:t>FIR Filter2(data)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7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7"/>
            <a:ext cx="11895424" cy="5879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393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Picture-Median Filter(data)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7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4339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Picture-Low </a:t>
            </a:r>
            <a:r>
              <a:rPr lang="en-US" altLang="ko-KR" sz="2400" dirty="0" smtClean="0">
                <a:latin typeface="+mn-ea"/>
              </a:rPr>
              <a:t>Pass Filter(data)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25851"/>
            <a:ext cx="11895424" cy="5859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3409358"/>
            <a:ext cx="39391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Sample rate 1000</a:t>
            </a:r>
          </a:p>
          <a:p>
            <a:r>
              <a:rPr lang="en-US" altLang="ko-KR" sz="1300" dirty="0" smtClean="0"/>
              <a:t>Samples 150</a:t>
            </a:r>
          </a:p>
          <a:p>
            <a:r>
              <a:rPr lang="en-US" altLang="ko-KR" sz="1300" dirty="0" smtClean="0"/>
              <a:t>Low pass </a:t>
            </a:r>
            <a:r>
              <a:rPr lang="en-US" altLang="ko-KR" sz="1300" dirty="0" smtClean="0"/>
              <a:t>alpha=smoothing constant=0.015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711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504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Filter-MATLAB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388" y="65323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소스 코딩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5" y="1432585"/>
            <a:ext cx="7105650" cy="1295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79100" y="2706693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MATLAB </a:t>
            </a:r>
            <a:r>
              <a:rPr lang="ko-KR" altLang="en-US" sz="1000" dirty="0" smtClean="0">
                <a:latin typeface="+mn-ea"/>
              </a:rPr>
              <a:t>함수 설명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404040"/>
                </a:solidFill>
                <a:effectLst/>
                <a:latin typeface="Arial Unicode MS"/>
                <a:ea typeface="Menlo"/>
              </a:rPr>
              <a:t>n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 저역통</a:t>
            </a: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54" y="3293361"/>
            <a:ext cx="3485182" cy="24025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45690" y="3339484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X </a:t>
            </a:r>
            <a:r>
              <a:rPr lang="ko-KR" altLang="en-US" sz="1600" dirty="0" smtClean="0">
                <a:latin typeface="+mn-ea"/>
              </a:rPr>
              <a:t>에  </a:t>
            </a:r>
            <a:r>
              <a:rPr lang="en-US" altLang="ko-KR" sz="1600" dirty="0" smtClean="0">
                <a:latin typeface="+mn-ea"/>
              </a:rPr>
              <a:t>Filtering </a:t>
            </a:r>
            <a:r>
              <a:rPr lang="ko-KR" altLang="en-US" sz="1600" dirty="0" smtClean="0">
                <a:latin typeface="+mn-ea"/>
              </a:rPr>
              <a:t>하고자 하는 데이터 신호를 넣음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45690" y="3647303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Sampling Frequency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45690" y="3950983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N</a:t>
            </a:r>
            <a:r>
              <a:rPr lang="ko-KR" altLang="en-US" sz="1600" dirty="0">
                <a:latin typeface="+mn-ea"/>
              </a:rPr>
              <a:t> 차수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5690" y="4258802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Cut off Frequency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5690" y="4587721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n-ea"/>
              </a:rPr>
              <a:t>Nyquist</a:t>
            </a:r>
            <a:r>
              <a:rPr lang="en-US" altLang="ko-KR" sz="1600" dirty="0">
                <a:latin typeface="+mn-ea"/>
              </a:rPr>
              <a:t> Frequency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5689" y="4886323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Filter </a:t>
            </a:r>
            <a:r>
              <a:rPr lang="ko-KR" altLang="en-US" sz="1600" dirty="0" smtClean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45689" y="5387940"/>
            <a:ext cx="457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Y</a:t>
            </a:r>
            <a:r>
              <a:rPr lang="ko-KR" altLang="en-US" sz="1600" dirty="0" smtClean="0">
                <a:latin typeface="+mn-ea"/>
              </a:rPr>
              <a:t>에 </a:t>
            </a:r>
            <a:r>
              <a:rPr lang="en-US" altLang="ko-KR" sz="1600" dirty="0" smtClean="0">
                <a:latin typeface="+mn-ea"/>
              </a:rPr>
              <a:t>Filtering </a:t>
            </a:r>
            <a:r>
              <a:rPr lang="ko-KR" altLang="en-US" sz="1600" dirty="0" smtClean="0">
                <a:latin typeface="+mn-ea"/>
              </a:rPr>
              <a:t>된 값이 저장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7" y="815609"/>
            <a:ext cx="11895425" cy="58799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504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Filter-MATLAB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916" y="353943"/>
            <a:ext cx="428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Picture-Low </a:t>
            </a:r>
            <a:r>
              <a:rPr lang="en-US" altLang="ko-KR" sz="2400" dirty="0" smtClean="0">
                <a:latin typeface="+mn-ea"/>
              </a:rPr>
              <a:t>Pass Filter(Time)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73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6" y="817624"/>
            <a:ext cx="11895426" cy="58779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504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Filter-MATLAB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6" y="353944"/>
            <a:ext cx="447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Picture-High </a:t>
            </a:r>
            <a:r>
              <a:rPr lang="en-US" altLang="ko-KR" sz="2400" dirty="0" smtClean="0">
                <a:latin typeface="+mn-ea"/>
              </a:rPr>
              <a:t>Pass Filter(Time)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21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9"/>
            <a:ext cx="11895424" cy="58804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504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Filter-MATLAB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454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Picture-Band </a:t>
            </a:r>
            <a:r>
              <a:rPr lang="en-US" altLang="ko-KR" sz="2400" dirty="0" smtClean="0">
                <a:latin typeface="+mn-ea"/>
              </a:rPr>
              <a:t>Pass Filter(Time)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0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stCxn id="2" idx="2"/>
          </p:cNvCxnSpPr>
          <p:nvPr/>
        </p:nvCxnSpPr>
        <p:spPr>
          <a:xfrm>
            <a:off x="6096000" y="2323825"/>
            <a:ext cx="0" cy="4534175"/>
          </a:xfrm>
          <a:prstGeom prst="line">
            <a:avLst/>
          </a:prstGeom>
          <a:ln w="15875">
            <a:gradFill>
              <a:gsLst>
                <a:gs pos="0">
                  <a:srgbClr val="C1DCEB"/>
                </a:gs>
                <a:gs pos="100000">
                  <a:srgbClr val="FFCDC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>
            <a:off x="2664243" y="-17418"/>
            <a:ext cx="6863513" cy="234124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838019" y="2051420"/>
            <a:ext cx="515959" cy="515959"/>
            <a:chOff x="336467" y="898442"/>
            <a:chExt cx="5061116" cy="5061116"/>
          </a:xfrm>
        </p:grpSpPr>
        <p:sp>
          <p:nvSpPr>
            <p:cNvPr id="16" name="타원 15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838019" y="3264074"/>
            <a:ext cx="515959" cy="515959"/>
            <a:chOff x="336467" y="898442"/>
            <a:chExt cx="5061116" cy="5061116"/>
          </a:xfrm>
        </p:grpSpPr>
        <p:sp>
          <p:nvSpPr>
            <p:cNvPr id="19" name="타원 18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838019" y="4476728"/>
            <a:ext cx="515959" cy="515959"/>
            <a:chOff x="336467" y="898442"/>
            <a:chExt cx="5061116" cy="5061116"/>
          </a:xfrm>
        </p:grpSpPr>
        <p:sp>
          <p:nvSpPr>
            <p:cNvPr id="22" name="타원 21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556415" y="5670423"/>
            <a:ext cx="1088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76D0FE"/>
                </a:solidFill>
              </a:rPr>
              <a:t>Q &amp; A</a:t>
            </a:r>
            <a:endParaRPr lang="ko-KR" altLang="en-US" sz="2800" b="1" dirty="0">
              <a:solidFill>
                <a:srgbClr val="76D0F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13006" y="2010385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76D0FE"/>
                </a:solidFill>
              </a:rPr>
              <a:t>Linear Regression</a:t>
            </a:r>
            <a:endParaRPr lang="ko-KR" altLang="en-US" sz="2800" b="1" dirty="0">
              <a:solidFill>
                <a:srgbClr val="76D0F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7788" y="4438388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76D0FE"/>
                </a:solidFill>
              </a:rPr>
              <a:t>PID Algorithm</a:t>
            </a:r>
            <a:endParaRPr lang="ko-KR" altLang="en-US" sz="2800" b="1" dirty="0">
              <a:solidFill>
                <a:srgbClr val="76D0F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78886" y="249912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Explanation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42567" y="2735690"/>
            <a:ext cx="711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Video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05159" y="3783330"/>
            <a:ext cx="1085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ARDUINO</a:t>
            </a: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MATLAB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Hardware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5838018" y="5667364"/>
            <a:ext cx="515959" cy="515959"/>
            <a:chOff x="336467" y="898442"/>
            <a:chExt cx="5061116" cy="5061116"/>
          </a:xfrm>
        </p:grpSpPr>
        <p:sp>
          <p:nvSpPr>
            <p:cNvPr id="47" name="타원 46"/>
            <p:cNvSpPr/>
            <p:nvPr/>
          </p:nvSpPr>
          <p:spPr>
            <a:xfrm>
              <a:off x="608881" y="1170855"/>
              <a:ext cx="4516290" cy="4516290"/>
            </a:xfrm>
            <a:prstGeom prst="ellipse">
              <a:avLst/>
            </a:prstGeom>
            <a:gradFill flip="none" rotWithShape="1">
              <a:gsLst>
                <a:gs pos="0">
                  <a:srgbClr val="76D0FE"/>
                </a:gs>
                <a:gs pos="100000">
                  <a:srgbClr val="ECCDC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36467" y="898442"/>
              <a:ext cx="5061116" cy="5061116"/>
            </a:xfrm>
            <a:prstGeom prst="ellipse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457518" y="3272199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76D0FE"/>
                </a:solidFill>
              </a:rPr>
              <a:t>Sensor Filter</a:t>
            </a:r>
            <a:endParaRPr lang="ko-KR" altLang="en-US" sz="2800" b="1" dirty="0">
              <a:solidFill>
                <a:srgbClr val="76D0F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82914" y="4960630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Explanation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46595" y="5197191"/>
            <a:ext cx="711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Video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78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27" grpId="0"/>
      <p:bldP spid="28" grpId="0"/>
      <p:bldP spid="30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616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Filter-Hardware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94236" y="8574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TEAM NAME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53230"/>
            <a:ext cx="2171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Hardware </a:t>
            </a:r>
            <a:r>
              <a:rPr lang="ko-KR" altLang="en-US" sz="2400" dirty="0" smtClean="0">
                <a:latin typeface="+mn-ea"/>
              </a:rPr>
              <a:t>구성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0" y="2191798"/>
            <a:ext cx="2886075" cy="1905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19" y="1553767"/>
            <a:ext cx="3328580" cy="389436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842934" y="3403064"/>
            <a:ext cx="1253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9100" y="4235725"/>
                <a:ext cx="4032237" cy="102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+mn-ea"/>
                  </a:rPr>
                  <a:t>R = 220</a:t>
                </a:r>
                <a:r>
                  <a:rPr lang="el-GR" altLang="ko-KR" dirty="0" smtClean="0"/>
                  <a:t>Ω</a:t>
                </a:r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C= 10</a:t>
                </a:r>
                <a:r>
                  <a:rPr lang="el-GR" altLang="ko-KR" dirty="0" smtClean="0"/>
                  <a:t>μ</a:t>
                </a:r>
                <a:r>
                  <a:rPr lang="en-US" altLang="ko-KR" dirty="0" smtClean="0"/>
                  <a:t>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cutoff frequency</a:t>
                </a:r>
                <a:r>
                  <a:rPr lang="en-US" altLang="ko-KR" sz="1600" dirty="0" smtClean="0">
                    <a:latin typeface="+mn-ea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altLang="ko-KR"/>
                          <m:t>π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RC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=72.34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altLang="ko-KR" sz="16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00" y="4235725"/>
                <a:ext cx="4032237" cy="1023742"/>
              </a:xfrm>
              <a:prstGeom prst="rect">
                <a:avLst/>
              </a:prstGeom>
              <a:blipFill>
                <a:blip r:embed="rId4"/>
                <a:stretch>
                  <a:fillRect l="-1059" t="-2976"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78460" y="1114895"/>
            <a:ext cx="105312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700" b="1" dirty="0" smtClean="0"/>
              <a:t>RC circuit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700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8487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8"/>
            <a:ext cx="11895424" cy="58806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616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Filter-Hardware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4587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Picture-Low </a:t>
            </a:r>
            <a:r>
              <a:rPr lang="en-US" altLang="ko-KR" sz="2400" dirty="0" smtClean="0">
                <a:latin typeface="+mn-ea"/>
              </a:rPr>
              <a:t>Pass Filter1(Time)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06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8" y="815607"/>
            <a:ext cx="11895424" cy="5879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815609"/>
            <a:ext cx="11895424" cy="5879998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616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Filter-Hardware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353943"/>
            <a:ext cx="4587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Picture-Low </a:t>
            </a:r>
            <a:r>
              <a:rPr lang="en-US" altLang="ko-KR" sz="2400" dirty="0" smtClean="0">
                <a:latin typeface="+mn-ea"/>
              </a:rPr>
              <a:t>Pass Filter2(Time)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2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457928"/>
            <a:ext cx="465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03/PID Algorithm</a:t>
            </a:r>
            <a:endParaRPr lang="ko-KR" altLang="en-US" sz="30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414" y="2169621"/>
            <a:ext cx="185773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Explanation</a:t>
            </a:r>
            <a:endParaRPr lang="en-US" altLang="ko-KR" b="1" dirty="0"/>
          </a:p>
        </p:txBody>
      </p:sp>
      <p:sp>
        <p:nvSpPr>
          <p:cNvPr id="9" name="직사각형 8"/>
          <p:cNvSpPr/>
          <p:nvPr/>
        </p:nvSpPr>
        <p:spPr>
          <a:xfrm>
            <a:off x="887060" y="2741381"/>
            <a:ext cx="2058577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PID Algorithm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7413" y="3579557"/>
            <a:ext cx="185773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Video</a:t>
            </a:r>
            <a:endParaRPr lang="en-US" altLang="ko-KR" b="1" dirty="0"/>
          </a:p>
        </p:txBody>
      </p:sp>
      <p:sp>
        <p:nvSpPr>
          <p:cNvPr id="13" name="직사각형 12"/>
          <p:cNvSpPr/>
          <p:nvPr/>
        </p:nvSpPr>
        <p:spPr>
          <a:xfrm>
            <a:off x="887060" y="3238925"/>
            <a:ext cx="196701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Source Code</a:t>
            </a:r>
            <a:endParaRPr lang="ko-KR" altLang="en-US" sz="1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5" y="1320834"/>
            <a:ext cx="7693145" cy="51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99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5460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PID Algorithm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8477" y="1664875"/>
            <a:ext cx="625523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피드백을 가짐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제어하고자 하는</a:t>
            </a:r>
            <a:r>
              <a:rPr lang="ko-KR" altLang="en-US" dirty="0"/>
              <a:t> </a:t>
            </a:r>
            <a:r>
              <a:rPr lang="ko-KR" altLang="en-US" sz="1600" dirty="0"/>
              <a:t>대상의 </a:t>
            </a:r>
            <a:r>
              <a:rPr lang="ko-KR" altLang="en-US" sz="1600" dirty="0" err="1" smtClean="0"/>
              <a:t>출력값</a:t>
            </a:r>
            <a:r>
              <a:rPr lang="ko-KR" altLang="en-US" sz="1600" dirty="0" smtClean="0"/>
              <a:t> 을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참조값</a:t>
            </a:r>
            <a:r>
              <a:rPr lang="en-US" altLang="ko-KR" sz="1600" dirty="0" smtClean="0"/>
              <a:t>(sensor </a:t>
            </a:r>
            <a:r>
              <a:rPr lang="en-US" altLang="ko-KR" sz="1600" dirty="0"/>
              <a:t>value) </a:t>
            </a:r>
            <a:r>
              <a:rPr lang="ko-KR" altLang="en-US" sz="1600" dirty="0" smtClean="0"/>
              <a:t>혹은</a:t>
            </a:r>
            <a:endParaRPr lang="en-US" altLang="ko-KR" sz="1600" dirty="0" smtClean="0"/>
          </a:p>
          <a:p>
            <a:r>
              <a:rPr lang="ko-KR" altLang="en-US" sz="1600" dirty="0" smtClean="0"/>
              <a:t>      </a:t>
            </a:r>
            <a:r>
              <a:rPr lang="ko-KR" altLang="en-US" sz="1600" dirty="0" err="1" smtClean="0"/>
              <a:t>설정값</a:t>
            </a:r>
            <a:r>
              <a:rPr lang="en-US" altLang="ko-KR" sz="1600" dirty="0" smtClean="0"/>
              <a:t>(reference point</a:t>
            </a:r>
            <a:r>
              <a:rPr lang="en-US" altLang="ko-KR" sz="1600" dirty="0"/>
              <a:t>)</a:t>
            </a:r>
            <a:r>
              <a:rPr lang="ko-KR" altLang="en-US" sz="1600" dirty="0"/>
              <a:t>과 비교하여 오차</a:t>
            </a:r>
            <a:r>
              <a:rPr lang="en-US" altLang="ko-KR" sz="1600" dirty="0"/>
              <a:t>(error)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계산하고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</a:t>
            </a:r>
            <a:endParaRPr lang="en-US" altLang="ko-KR" sz="1600" dirty="0" smtClean="0"/>
          </a:p>
          <a:p>
            <a:r>
              <a:rPr lang="ko-KR" altLang="en-US" sz="1600" dirty="0" smtClean="0">
                <a:latin typeface="+mn-ea"/>
              </a:rPr>
              <a:t>      오차 값을 이용하여 제어에 필요한 </a:t>
            </a:r>
            <a:r>
              <a:rPr lang="ko-KR" altLang="en-US" sz="1600" dirty="0" err="1" smtClean="0">
                <a:latin typeface="+mn-ea"/>
              </a:rPr>
              <a:t>제어값</a:t>
            </a:r>
            <a:r>
              <a:rPr lang="en-US" altLang="ko-KR" sz="1600" dirty="0" smtClean="0">
                <a:latin typeface="+mn-ea"/>
              </a:rPr>
              <a:t>(PWM) </a:t>
            </a:r>
            <a:r>
              <a:rPr lang="ko-KR" altLang="en-US" sz="1600" dirty="0" smtClean="0">
                <a:latin typeface="+mn-ea"/>
              </a:rPr>
              <a:t>을 계산하는 구조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+mn-ea"/>
              </a:rPr>
              <a:t>적분기</a:t>
            </a:r>
            <a:r>
              <a:rPr lang="ko-KR" altLang="en-US" sz="1600" dirty="0" smtClean="0">
                <a:latin typeface="+mn-ea"/>
              </a:rPr>
              <a:t> 와인드업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에러가 커서 설정 값에 도달하는데 오래 걸리는 경우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42894"/>
            <a:ext cx="4611969" cy="82959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28477" y="4474642"/>
            <a:ext cx="7184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비례항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현재 상태에서의 </a:t>
            </a:r>
            <a:r>
              <a:rPr lang="ko-KR" altLang="en-US" sz="1600" dirty="0" err="1" smtClean="0">
                <a:latin typeface="+mn-ea"/>
              </a:rPr>
              <a:t>오차값의</a:t>
            </a:r>
            <a:r>
              <a:rPr lang="ko-KR" altLang="en-US" sz="1600" dirty="0" smtClean="0">
                <a:latin typeface="+mn-ea"/>
              </a:rPr>
              <a:t> 크기에 비례한 </a:t>
            </a:r>
            <a:r>
              <a:rPr lang="ko-KR" altLang="en-US" sz="1600" dirty="0" err="1" smtClean="0">
                <a:latin typeface="+mn-ea"/>
              </a:rPr>
              <a:t>제어작용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+mn-ea"/>
              </a:rPr>
              <a:t>적분항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정상상태 오차를 없애는 작용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+mn-ea"/>
              </a:rPr>
              <a:t>미분항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err="1" smtClean="0">
                <a:latin typeface="+mn-ea"/>
              </a:rPr>
              <a:t>출력값의</a:t>
            </a:r>
            <a:r>
              <a:rPr lang="ko-KR" altLang="en-US" sz="1600" dirty="0" smtClean="0">
                <a:latin typeface="+mn-ea"/>
              </a:rPr>
              <a:t> 급격한 변화에 제동을 걸어 </a:t>
            </a:r>
            <a:r>
              <a:rPr lang="ko-KR" altLang="en-US" sz="1600" dirty="0" err="1" smtClean="0">
                <a:latin typeface="+mn-ea"/>
              </a:rPr>
              <a:t>오버슛을</a:t>
            </a:r>
            <a:r>
              <a:rPr lang="ko-KR" altLang="en-US" sz="1600" dirty="0" smtClean="0">
                <a:latin typeface="+mn-ea"/>
              </a:rPr>
              <a:t> 줄이고 안정성을 향상시킴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31" y="1471165"/>
            <a:ext cx="4345484" cy="32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99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5460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PID Algorithm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931771" y="6008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82598584" descr="EMB000045442d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4" y="1386681"/>
            <a:ext cx="4816475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382"/>
          <a:stretch/>
        </p:blipFill>
        <p:spPr>
          <a:xfrm>
            <a:off x="5237379" y="1805228"/>
            <a:ext cx="6679079" cy="4200043"/>
          </a:xfrm>
          <a:prstGeom prst="rect">
            <a:avLst/>
          </a:prstGeom>
        </p:spPr>
      </p:pic>
      <p:pic>
        <p:nvPicPr>
          <p:cNvPr id="2051" name="_x382598904" descr="EMB000045442d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29" y="3783787"/>
            <a:ext cx="2125663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9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99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55351"/>
            <a:ext cx="1950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Source Code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931771" y="6008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077" b="1"/>
          <a:stretch/>
        </p:blipFill>
        <p:spPr>
          <a:xfrm>
            <a:off x="333889" y="2754125"/>
            <a:ext cx="5294751" cy="245594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069540" y="1390649"/>
            <a:ext cx="6563065" cy="4582723"/>
            <a:chOff x="5144459" y="1258656"/>
            <a:chExt cx="6563065" cy="4582723"/>
          </a:xfrm>
        </p:grpSpPr>
        <p:sp>
          <p:nvSpPr>
            <p:cNvPr id="14" name="직사각형 13"/>
            <p:cNvSpPr/>
            <p:nvPr/>
          </p:nvSpPr>
          <p:spPr>
            <a:xfrm>
              <a:off x="6382823" y="2229806"/>
              <a:ext cx="5324701" cy="2165551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9878814" y="1736244"/>
              <a:ext cx="0" cy="445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356647" y="1258656"/>
              <a:ext cx="1054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reference point</a:t>
              </a:r>
              <a:endParaRPr lang="ko-KR" altLang="en-US" sz="1200" b="1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356" y="2338029"/>
              <a:ext cx="1321629" cy="10757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05024" y="3391191"/>
              <a:ext cx="906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/>
                <a:t>m</a:t>
              </a:r>
              <a:r>
                <a:rPr lang="en-US" altLang="ko-KR" sz="1200" b="1" dirty="0" smtClean="0"/>
                <a:t>onitor</a:t>
              </a:r>
            </a:p>
            <a:p>
              <a:pPr algn="ctr" fontAlgn="base"/>
              <a:r>
                <a:rPr lang="en-US" altLang="ko-KR" sz="1200" b="1" dirty="0" smtClean="0"/>
                <a:t>GUI</a:t>
              </a:r>
              <a:endParaRPr lang="ko-KR" altLang="en-US" sz="1200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8297105" y="2591767"/>
              <a:ext cx="1512716" cy="1478007"/>
              <a:chOff x="336467" y="898442"/>
              <a:chExt cx="5061116" cy="506111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608881" y="1170855"/>
                <a:ext cx="4516290" cy="45162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+mj-lt"/>
                  </a:rPr>
                  <a:t>Control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+mj-lt"/>
                  </a:rPr>
                  <a:t>Algorithm</a:t>
                </a:r>
                <a:endParaRPr lang="ko-KR" altLang="en-US" sz="12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36467" y="898442"/>
                <a:ext cx="5061116" cy="5061116"/>
              </a:xfrm>
              <a:prstGeom prst="ellipse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382824" y="4920084"/>
              <a:ext cx="5324700" cy="921295"/>
            </a:xfrm>
            <a:prstGeom prst="rect">
              <a:avLst/>
            </a:prstGeom>
            <a:noFill/>
            <a:ln w="15875">
              <a:gradFill>
                <a:gsLst>
                  <a:gs pos="68460">
                    <a:srgbClr val="ECCDC4"/>
                  </a:gs>
                  <a:gs pos="33600">
                    <a:srgbClr val="76D0FE"/>
                  </a:gs>
                  <a:gs pos="0">
                    <a:srgbClr val="ECCDC4"/>
                  </a:gs>
                  <a:gs pos="100000">
                    <a:srgbClr val="76D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26114" y="5242231"/>
              <a:ext cx="1054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process</a:t>
              </a:r>
              <a:endParaRPr lang="ko-KR" altLang="en-US" sz="1200" b="1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7979378" y="1740674"/>
              <a:ext cx="0" cy="445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457211" y="1263086"/>
              <a:ext cx="1054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Tank </a:t>
              </a:r>
            </a:p>
            <a:p>
              <a:pPr algn="ctr" fontAlgn="base"/>
              <a:r>
                <a:rPr lang="en-US" altLang="ko-KR" sz="1200" b="1" dirty="0" smtClean="0"/>
                <a:t>#number</a:t>
              </a:r>
              <a:endParaRPr lang="ko-KR" altLang="en-US" sz="1200" b="1" dirty="0"/>
            </a:p>
          </p:txBody>
        </p:sp>
        <p:cxnSp>
          <p:nvCxnSpPr>
            <p:cNvPr id="26" name="꺾인 연결선 25"/>
            <p:cNvCxnSpPr/>
            <p:nvPr/>
          </p:nvCxnSpPr>
          <p:spPr>
            <a:xfrm rot="5400000" flipH="1" flipV="1">
              <a:off x="7339738" y="3881233"/>
              <a:ext cx="1599522" cy="478180"/>
            </a:xfrm>
            <a:prstGeom prst="bentConnector3">
              <a:avLst>
                <a:gd name="adj1" fmla="val 9944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41" idx="6"/>
            </p:cNvCxnSpPr>
            <p:nvPr/>
          </p:nvCxnSpPr>
          <p:spPr>
            <a:xfrm>
              <a:off x="9809821" y="3330771"/>
              <a:ext cx="385494" cy="1589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endCxn id="19" idx="2"/>
            </p:cNvCxnSpPr>
            <p:nvPr/>
          </p:nvCxnSpPr>
          <p:spPr>
            <a:xfrm rot="10800000">
              <a:off x="7258403" y="3852856"/>
              <a:ext cx="642006" cy="13736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_x347694152" descr="EMB0000162427d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733" y="4939376"/>
              <a:ext cx="869892" cy="869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911" y="4989578"/>
              <a:ext cx="1069153" cy="78230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arker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818" y="5014281"/>
              <a:ext cx="864096" cy="72008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051295" y="4510991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PWM</a:t>
              </a:r>
              <a:endParaRPr lang="ko-KR" altLang="en-US" sz="12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17684" y="4536068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err="1" smtClean="0"/>
                <a:t>Sensy</a:t>
              </a:r>
              <a:endParaRPr lang="ko-KR" altLang="en-US" sz="1200" b="1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 flipV="1">
              <a:off x="5946725" y="3921538"/>
              <a:ext cx="1422762" cy="753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endCxn id="37" idx="3"/>
            </p:cNvCxnSpPr>
            <p:nvPr/>
          </p:nvCxnSpPr>
          <p:spPr>
            <a:xfrm flipH="1" flipV="1">
              <a:off x="6051216" y="4492879"/>
              <a:ext cx="1318271" cy="181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145833" y="3716151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Upper</a:t>
              </a:r>
              <a:endParaRPr lang="ko-KR" altLang="en-US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44459" y="4354379"/>
              <a:ext cx="9067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b="1" dirty="0" smtClean="0"/>
                <a:t>Lower</a:t>
              </a:r>
              <a:endParaRPr lang="ko-KR" altLang="en-US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48410" y="4658826"/>
              <a:ext cx="1175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dirty="0" smtClean="0"/>
                <a:t>Sensing-P/M</a:t>
              </a:r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54553" y="4020597"/>
              <a:ext cx="1175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1200" dirty="0" smtClean="0"/>
                <a:t>Sensing-P/M</a:t>
              </a:r>
              <a:endParaRPr lang="ko-KR" altLang="en-US" sz="12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494893" y="5936197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Algorithm Block diagram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464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18_05_31_00_03_19_1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978" y="540326"/>
            <a:ext cx="9042775" cy="61552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3535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6" name="녹화_2018_05_31_00_22_27_70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58432" y="881623"/>
            <a:ext cx="2133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8_05_31_00_07_29_3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978" y="540327"/>
            <a:ext cx="9042775" cy="61552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3535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녹화_2018_05_31_00_35_00_48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73001" y="757712"/>
            <a:ext cx="2133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6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4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3535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1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20" y="540326"/>
            <a:ext cx="11895424" cy="61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457928"/>
            <a:ext cx="465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01/Linear Regression</a:t>
            </a:r>
            <a:endParaRPr lang="ko-KR" altLang="en-US" sz="30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5" y="1320834"/>
            <a:ext cx="7693145" cy="5168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414" y="2169621"/>
            <a:ext cx="185773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Explanation</a:t>
            </a:r>
            <a:endParaRPr lang="en-US" altLang="ko-KR" b="1" dirty="0"/>
          </a:p>
        </p:txBody>
      </p:sp>
      <p:sp>
        <p:nvSpPr>
          <p:cNvPr id="9" name="직사각형 8"/>
          <p:cNvSpPr/>
          <p:nvPr/>
        </p:nvSpPr>
        <p:spPr>
          <a:xfrm>
            <a:off x="887060" y="2741381"/>
            <a:ext cx="2393604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Linear Regression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7413" y="3579557"/>
            <a:ext cx="185773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Video</a:t>
            </a:r>
            <a:endParaRPr lang="en-US" altLang="ko-KR" b="1" dirty="0"/>
          </a:p>
        </p:txBody>
      </p:sp>
      <p:sp>
        <p:nvSpPr>
          <p:cNvPr id="13" name="직사각형 12"/>
          <p:cNvSpPr/>
          <p:nvPr/>
        </p:nvSpPr>
        <p:spPr>
          <a:xfrm>
            <a:off x="887060" y="3160469"/>
            <a:ext cx="196701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Source Code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43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99"/>
          <a:stretch/>
        </p:blipFill>
        <p:spPr>
          <a:xfrm>
            <a:off x="148289" y="1109193"/>
            <a:ext cx="11895423" cy="55864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9947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PID Algorithm-Explanation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5323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latin typeface="+mn-ea"/>
              </a:rPr>
              <a:t>적분기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와인드업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86332" y="1119634"/>
            <a:ext cx="1909668" cy="1532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61"/>
          <a:stretch/>
        </p:blipFill>
        <p:spPr>
          <a:xfrm>
            <a:off x="2664243" y="-17418"/>
            <a:ext cx="6863513" cy="2341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3710" y="2811484"/>
            <a:ext cx="410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gradFill>
                  <a:gsLst>
                    <a:gs pos="0">
                      <a:srgbClr val="76D0FE"/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 YOU</a:t>
            </a:r>
            <a:endParaRPr lang="ko-KR" altLang="en-US" sz="5400" dirty="0">
              <a:gradFill>
                <a:gsLst>
                  <a:gs pos="0">
                    <a:srgbClr val="76D0FE"/>
                  </a:gs>
                  <a:gs pos="100000">
                    <a:srgbClr val="ECCDC4"/>
                  </a:gs>
                </a:gsLst>
                <a:path path="circle">
                  <a:fillToRect r="100000" b="100000"/>
                </a:path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35" y="3774450"/>
            <a:ext cx="1905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3424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Linear Regression-Explanation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79990"/>
            <a:ext cx="268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Linear Regression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3353" y="1424282"/>
            <a:ext cx="5044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종속 변수 </a:t>
            </a:r>
            <a:r>
              <a:rPr lang="en-US" altLang="ko-KR" sz="1600" dirty="0" smtClean="0">
                <a:latin typeface="+mn-ea"/>
              </a:rPr>
              <a:t>Y </a:t>
            </a:r>
            <a:r>
              <a:rPr lang="ko-KR" altLang="en-US" sz="1600" dirty="0" smtClean="0">
                <a:latin typeface="+mn-ea"/>
              </a:rPr>
              <a:t>와 한 개 이상의 독립 변수 </a:t>
            </a:r>
            <a:r>
              <a:rPr lang="en-US" altLang="ko-KR" sz="1600" dirty="0" smtClean="0">
                <a:latin typeface="+mn-ea"/>
              </a:rPr>
              <a:t>X </a:t>
            </a:r>
            <a:r>
              <a:rPr lang="ko-KR" altLang="en-US" sz="1600" dirty="0" smtClean="0">
                <a:latin typeface="+mn-ea"/>
              </a:rPr>
              <a:t>와의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    선형 상관 관계를 모델링 하는 회귀분석 기법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독립 변수 </a:t>
            </a:r>
            <a:r>
              <a:rPr lang="en-US" altLang="ko-KR" sz="1600" dirty="0" smtClean="0">
                <a:latin typeface="+mn-ea"/>
              </a:rPr>
              <a:t>X 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en-US" altLang="ko-KR" sz="1600" dirty="0" smtClean="0">
                <a:latin typeface="+mn-ea"/>
              </a:rPr>
              <a:t>Sensor </a:t>
            </a:r>
            <a:r>
              <a:rPr lang="ko-KR" altLang="en-US" sz="1600" dirty="0" smtClean="0">
                <a:latin typeface="+mn-ea"/>
              </a:rPr>
              <a:t>값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개 종속 변수는 높이 값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</a:t>
            </a:r>
            <a:r>
              <a:rPr lang="ko-KR" altLang="en-US" sz="1600" dirty="0" smtClean="0">
                <a:latin typeface="+mn-ea"/>
              </a:rPr>
              <a:t>로 아래 모양의 그림이 나타난다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49" y="2954029"/>
            <a:ext cx="2924175" cy="2352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9949" y="5459366"/>
            <a:ext cx="2688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독립변수 </a:t>
            </a:r>
            <a:r>
              <a:rPr lang="en-US" altLang="ko-KR" sz="1000" dirty="0" smtClean="0">
                <a:latin typeface="+mn-ea"/>
              </a:rPr>
              <a:t>1</a:t>
            </a:r>
            <a:r>
              <a:rPr lang="ko-KR" altLang="en-US" sz="1000" dirty="0" smtClean="0">
                <a:latin typeface="+mn-ea"/>
              </a:rPr>
              <a:t>개와 종속변수 </a:t>
            </a:r>
            <a:r>
              <a:rPr lang="en-US" altLang="ko-KR" sz="1000" dirty="0" smtClean="0">
                <a:latin typeface="+mn-ea"/>
              </a:rPr>
              <a:t>1</a:t>
            </a:r>
            <a:r>
              <a:rPr lang="ko-KR" altLang="en-US" sz="1000" dirty="0" smtClean="0">
                <a:latin typeface="+mn-ea"/>
              </a:rPr>
              <a:t>개를 가진 선형 회귀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73473" y="1440569"/>
            <a:ext cx="5752613" cy="4440597"/>
            <a:chOff x="5700086" y="1533251"/>
            <a:chExt cx="5752613" cy="4440597"/>
          </a:xfrm>
        </p:grpSpPr>
        <p:sp>
          <p:nvSpPr>
            <p:cNvPr id="42" name="직사각형 41"/>
            <p:cNvSpPr/>
            <p:nvPr/>
          </p:nvSpPr>
          <p:spPr>
            <a:xfrm>
              <a:off x="6404120" y="1555518"/>
              <a:ext cx="553633" cy="2496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985306" y="4590729"/>
              <a:ext cx="546025" cy="333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5700086" y="1533251"/>
              <a:ext cx="5752613" cy="4440597"/>
              <a:chOff x="4793999" y="1610107"/>
              <a:chExt cx="5752613" cy="4440597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4793999" y="2418244"/>
                <a:ext cx="5324701" cy="2165551"/>
              </a:xfrm>
              <a:prstGeom prst="rect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화살표 연결선 46"/>
              <p:cNvCxnSpPr>
                <a:endCxn id="67" idx="4"/>
              </p:cNvCxnSpPr>
              <p:nvPr/>
            </p:nvCxnSpPr>
            <p:spPr>
              <a:xfrm flipV="1">
                <a:off x="5780663" y="4174517"/>
                <a:ext cx="0" cy="9289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4865590" y="1610107"/>
                <a:ext cx="1830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1200" b="1" dirty="0" smtClean="0"/>
                  <a:t>Height</a:t>
                </a:r>
                <a:endParaRPr lang="ko-KR" altLang="en-US" sz="1200" b="1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024305" y="2696510"/>
                <a:ext cx="1512716" cy="1478007"/>
                <a:chOff x="336467" y="898442"/>
                <a:chExt cx="5061116" cy="5061116"/>
              </a:xfrm>
            </p:grpSpPr>
            <p:sp>
              <p:nvSpPr>
                <p:cNvPr id="66" name="타원 65"/>
                <p:cNvSpPr/>
                <p:nvPr/>
              </p:nvSpPr>
              <p:spPr>
                <a:xfrm>
                  <a:off x="608882" y="1170854"/>
                  <a:ext cx="4516290" cy="45162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+mj-lt"/>
                    </a:rPr>
                    <a:t>Control</a:t>
                  </a:r>
                </a:p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+mj-lt"/>
                    </a:rPr>
                    <a:t>Algorithm</a:t>
                  </a:r>
                  <a:endParaRPr lang="ko-KR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336467" y="898442"/>
                  <a:ext cx="5061116" cy="5061116"/>
                </a:xfrm>
                <a:prstGeom prst="ellipse">
                  <a:avLst/>
                </a:prstGeom>
                <a:noFill/>
                <a:ln w="15875">
                  <a:gradFill>
                    <a:gsLst>
                      <a:gs pos="68460">
                        <a:srgbClr val="ECCDC4"/>
                      </a:gs>
                      <a:gs pos="33600">
                        <a:srgbClr val="76D0FE"/>
                      </a:gs>
                      <a:gs pos="0">
                        <a:srgbClr val="ECCDC4"/>
                      </a:gs>
                      <a:gs pos="100000">
                        <a:srgbClr val="76D0FE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  <p:sp>
            <p:nvSpPr>
              <p:cNvPr id="50" name="직사각형 49"/>
              <p:cNvSpPr/>
              <p:nvPr/>
            </p:nvSpPr>
            <p:spPr>
              <a:xfrm>
                <a:off x="4794000" y="5108522"/>
                <a:ext cx="2742200" cy="921295"/>
              </a:xfrm>
              <a:prstGeom prst="rect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6087" y="5178016"/>
                <a:ext cx="1069153" cy="782307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1994" y="5202719"/>
                <a:ext cx="864096" cy="720081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5898615" y="4603922"/>
                <a:ext cx="906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1200" b="1" dirty="0" smtClean="0"/>
                  <a:t>Sensor Value</a:t>
                </a:r>
                <a:endParaRPr lang="ko-KR" altLang="en-US" sz="1200" b="1" dirty="0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6"/>
              <a:srcRect r="5731"/>
              <a:stretch/>
            </p:blipFill>
            <p:spPr>
              <a:xfrm>
                <a:off x="8113843" y="5103431"/>
                <a:ext cx="1149034" cy="947273"/>
              </a:xfrm>
              <a:prstGeom prst="rect">
                <a:avLst/>
              </a:prstGeom>
            </p:spPr>
          </p:pic>
          <p:cxnSp>
            <p:nvCxnSpPr>
              <p:cNvPr id="55" name="직선 화살표 연결선 54"/>
              <p:cNvCxnSpPr>
                <a:stCxn id="48" idx="2"/>
                <a:endCxn id="67" idx="0"/>
              </p:cNvCxnSpPr>
              <p:nvPr/>
            </p:nvCxnSpPr>
            <p:spPr>
              <a:xfrm>
                <a:off x="5780663" y="1887106"/>
                <a:ext cx="0" cy="809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8688360" y="4256921"/>
                <a:ext cx="1344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1200" b="1" dirty="0" smtClean="0"/>
                  <a:t>Function : Test()</a:t>
                </a:r>
                <a:endParaRPr lang="ko-KR" altLang="en-US" sz="1200" b="1" dirty="0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7895744" y="2696510"/>
                <a:ext cx="1512716" cy="1478007"/>
                <a:chOff x="336467" y="898442"/>
                <a:chExt cx="5061116" cy="5061116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608881" y="1170855"/>
                  <a:ext cx="4516290" cy="45162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ECCDC4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+mj-lt"/>
                    </a:rPr>
                    <a:t>setting</a:t>
                  </a: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336467" y="898442"/>
                  <a:ext cx="5061116" cy="5061116"/>
                </a:xfrm>
                <a:prstGeom prst="ellipse">
                  <a:avLst/>
                </a:prstGeom>
                <a:noFill/>
                <a:ln w="15875">
                  <a:gradFill>
                    <a:gsLst>
                      <a:gs pos="68460">
                        <a:srgbClr val="ECCDC4"/>
                      </a:gs>
                      <a:gs pos="33600">
                        <a:srgbClr val="76D0FE"/>
                      </a:gs>
                      <a:gs pos="0">
                        <a:srgbClr val="ECCDC4"/>
                      </a:gs>
                      <a:gs pos="100000">
                        <a:srgbClr val="76D0FE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  <p:cxnSp>
            <p:nvCxnSpPr>
              <p:cNvPr id="58" name="직선 화살표 연결선 57"/>
              <p:cNvCxnSpPr>
                <a:stCxn id="67" idx="6"/>
                <a:endCxn id="65" idx="2"/>
              </p:cNvCxnSpPr>
              <p:nvPr/>
            </p:nvCxnSpPr>
            <p:spPr>
              <a:xfrm>
                <a:off x="6537021" y="3435514"/>
                <a:ext cx="135872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217080" y="3118738"/>
                <a:ext cx="1830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1200" b="1" dirty="0" smtClean="0"/>
                  <a:t>stack</a:t>
                </a:r>
                <a:endParaRPr lang="ko-KR" altLang="en-US" sz="1200" b="1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43653" y="5108521"/>
                <a:ext cx="2475047" cy="921295"/>
              </a:xfrm>
              <a:prstGeom prst="rect">
                <a:avLst/>
              </a:prstGeom>
              <a:noFill/>
              <a:ln w="15875">
                <a:gradFill>
                  <a:gsLst>
                    <a:gs pos="68460">
                      <a:srgbClr val="ECCDC4"/>
                    </a:gs>
                    <a:gs pos="33600">
                      <a:srgbClr val="76D0FE"/>
                    </a:gs>
                    <a:gs pos="0">
                      <a:srgbClr val="ECCDC4"/>
                    </a:gs>
                    <a:gs pos="100000">
                      <a:srgbClr val="76D0F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화살표 연결선 60"/>
              <p:cNvCxnSpPr>
                <a:stCxn id="65" idx="4"/>
              </p:cNvCxnSpPr>
              <p:nvPr/>
            </p:nvCxnSpPr>
            <p:spPr>
              <a:xfrm>
                <a:off x="8652102" y="4174517"/>
                <a:ext cx="0" cy="9404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7"/>
              <a:srcRect l="9767"/>
              <a:stretch/>
            </p:blipFill>
            <p:spPr>
              <a:xfrm>
                <a:off x="9447298" y="5401786"/>
                <a:ext cx="430381" cy="183972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8716466" y="5729018"/>
                <a:ext cx="1830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1200" b="1" dirty="0" smtClean="0"/>
                  <a:t>result</a:t>
                </a:r>
                <a:endParaRPr lang="ko-KR" altLang="en-US" sz="1200" b="1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8494893" y="5936197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Algorithm Block diagram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3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3424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Linear Regression-Explanation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8" y="645123"/>
            <a:ext cx="195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Source Code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731"/>
          <a:stretch/>
        </p:blipFill>
        <p:spPr>
          <a:xfrm>
            <a:off x="7084991" y="1976114"/>
            <a:ext cx="4875679" cy="4019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423"/>
          <a:stretch/>
        </p:blipFill>
        <p:spPr>
          <a:xfrm>
            <a:off x="5663576" y="3589661"/>
            <a:ext cx="1040521" cy="164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8" y="1510972"/>
            <a:ext cx="2352675" cy="266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1" y="3239438"/>
            <a:ext cx="3528905" cy="23291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26893" y="1453799"/>
            <a:ext cx="596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높이 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value]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39700" y="599566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결과 그래프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4666" y="2062296"/>
            <a:ext cx="487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Input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855085" y="4261271"/>
            <a:ext cx="43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576252" y="4261271"/>
            <a:ext cx="43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81476" y="1729893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NX2 </a:t>
            </a:r>
            <a:r>
              <a:rPr lang="ko-KR" altLang="en-US" sz="1000" dirty="0" smtClean="0">
                <a:latin typeface="+mn-ea"/>
              </a:rPr>
              <a:t>행렬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8146" y="1263839"/>
            <a:ext cx="4360109" cy="790350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68587" y="5503178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Control Algorithm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7887" y="3136433"/>
            <a:ext cx="860203" cy="2441732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8146" y="3126885"/>
            <a:ext cx="4360109" cy="2441732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438483" y="2392743"/>
            <a:ext cx="452" cy="58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26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540327"/>
            <a:ext cx="11895424" cy="6155279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7836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Linear Regression-Video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3" name="Linear Regre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63" y="540326"/>
            <a:ext cx="11879734" cy="61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32" y="1321069"/>
            <a:ext cx="7745986" cy="51639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457928"/>
            <a:ext cx="4650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02/Sensor Filter</a:t>
            </a:r>
            <a:endParaRPr lang="ko-KR" altLang="en-US" sz="30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8044" y="1890154"/>
            <a:ext cx="1763624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연동 방법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Serial </a:t>
            </a:r>
            <a:r>
              <a:rPr lang="ko-KR" altLang="en-US" sz="1400" dirty="0" smtClean="0"/>
              <a:t>통신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</a:t>
            </a:r>
            <a:r>
              <a:rPr lang="ko-KR" altLang="en-US" sz="1400" dirty="0" smtClean="0"/>
              <a:t>종류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Picture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868044" y="4004764"/>
            <a:ext cx="1633781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소스 코딩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Picture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856564" y="5466813"/>
            <a:ext cx="209544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Hardware </a:t>
            </a:r>
            <a:r>
              <a:rPr lang="ko-KR" altLang="en-US" sz="1400" dirty="0" smtClean="0"/>
              <a:t>구성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Picture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52062" y="1370265"/>
            <a:ext cx="155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ARDUINO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2062" y="3266961"/>
            <a:ext cx="155887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MATLAB</a:t>
            </a:r>
            <a:endParaRPr lang="en-US" altLang="ko-KR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52062" y="4747039"/>
            <a:ext cx="155887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Hardware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38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387" y="65323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연동 방법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20843" y="2356657"/>
            <a:ext cx="1749779" cy="8375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94" y="1665452"/>
            <a:ext cx="1779649" cy="6912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98039" l="5703" r="97149">
                        <a14:foregroundMark x1="24440" y1="39216" x2="24440" y2="39216"/>
                        <a14:foregroundMark x1="74745" y1="39496" x2="74745" y2="39496"/>
                        <a14:foregroundMark x1="14868" y1="79552" x2="14868" y2="79552"/>
                        <a14:foregroundMark x1="29735" y1="80672" x2="29735" y2="80672"/>
                        <a14:foregroundMark x1="39104" y1="78992" x2="39104" y2="78992"/>
                        <a14:foregroundMark x1="55804" y1="82633" x2="55804" y2="82633"/>
                        <a14:foregroundMark x1="65580" y1="80112" x2="65580" y2="80112"/>
                        <a14:foregroundMark x1="75356" y1="82353" x2="75356" y2="82353"/>
                        <a14:foregroundMark x1="87576" y1="80672" x2="87576" y2="80672"/>
                        <a14:foregroundMark x1="94297" y1="14846" x2="94297" y2="14846"/>
                        <a14:foregroundMark x1="95927" y1="12885" x2="95927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97" y="1630230"/>
            <a:ext cx="999091" cy="726427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5337044" y="2843179"/>
            <a:ext cx="1253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1087" y="250462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Serial </a:t>
            </a:r>
            <a:r>
              <a:rPr lang="ko-KR" altLang="en-US" sz="1600" dirty="0" smtClean="0">
                <a:latin typeface="+mn-ea"/>
              </a:rPr>
              <a:t>통신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1268700"/>
            <a:ext cx="10531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348460" y="3588020"/>
            <a:ext cx="51357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ARDUINO </a:t>
            </a:r>
            <a:r>
              <a:rPr lang="ko-KR" altLang="en-US" sz="1600" dirty="0" smtClean="0">
                <a:latin typeface="+mn-ea"/>
              </a:rPr>
              <a:t>에 </a:t>
            </a:r>
            <a:r>
              <a:rPr lang="en-US" altLang="ko-KR" sz="1600" dirty="0" smtClean="0">
                <a:latin typeface="+mn-ea"/>
              </a:rPr>
              <a:t>MATLAB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연동 시 프로그래밍 초기화 발생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Serial </a:t>
            </a:r>
            <a:r>
              <a:rPr lang="ko-KR" altLang="en-US" sz="1600" dirty="0" smtClean="0">
                <a:latin typeface="+mn-ea"/>
              </a:rPr>
              <a:t>포트로 연결하면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시리얼 통신만 가능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두개의 </a:t>
            </a:r>
            <a:r>
              <a:rPr lang="en-US" altLang="ko-KR" sz="1600" dirty="0" smtClean="0">
                <a:latin typeface="+mn-ea"/>
              </a:rPr>
              <a:t>ARDUINO</a:t>
            </a:r>
            <a:r>
              <a:rPr lang="ko-KR" altLang="en-US" sz="1600" dirty="0" smtClean="0">
                <a:latin typeface="+mn-ea"/>
              </a:rPr>
              <a:t>를 사용하여 데이터 값을 읽도록 함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89654" y="2356656"/>
            <a:ext cx="1749779" cy="83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28" y="4242149"/>
            <a:ext cx="9581311" cy="819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19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8288" y="1114895"/>
            <a:ext cx="11895424" cy="5580711"/>
          </a:xfrm>
          <a:prstGeom prst="rect">
            <a:avLst/>
          </a:prstGeom>
          <a:noFill/>
          <a:ln w="15875">
            <a:gradFill>
              <a:gsLst>
                <a:gs pos="68460">
                  <a:srgbClr val="ECCDC4"/>
                </a:gs>
                <a:gs pos="33600">
                  <a:srgbClr val="76D0FE"/>
                </a:gs>
                <a:gs pos="0">
                  <a:srgbClr val="ECCDC4"/>
                </a:gs>
                <a:gs pos="100000">
                  <a:srgbClr val="76D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8288" y="0"/>
            <a:ext cx="26084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gradFill flip="none" rotWithShape="1">
                  <a:gsLst>
                    <a:gs pos="100000">
                      <a:srgbClr val="ECCDC4"/>
                    </a:gs>
                    <a:gs pos="0">
                      <a:srgbClr val="76D0FE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Sensor Filter-ARDUINO</a:t>
            </a:r>
            <a:endParaRPr lang="ko-KR" altLang="en-US" sz="1700" dirty="0">
              <a:gradFill flip="none" rotWithShape="1">
                <a:gsLst>
                  <a:gs pos="100000">
                    <a:srgbClr val="ECCDC4"/>
                  </a:gs>
                  <a:gs pos="0">
                    <a:srgbClr val="76D0FE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79066" y="11737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20130268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최성철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583" y="653230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29" y="2290377"/>
            <a:ext cx="1895218" cy="22810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660" y="2795268"/>
            <a:ext cx="1908000" cy="158351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2757547" y="3578252"/>
            <a:ext cx="628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60627" y="5231141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MATLAB Serial </a:t>
            </a:r>
            <a:r>
              <a:rPr lang="ko-KR" altLang="en-US" sz="1000" dirty="0" smtClean="0">
                <a:latin typeface="+mn-ea"/>
              </a:rPr>
              <a:t>통신 정보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0610" y="4501889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ARDUINO ,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MATLAB </a:t>
            </a:r>
            <a:r>
              <a:rPr lang="ko-KR" altLang="en-US" sz="1000" dirty="0" smtClean="0">
                <a:latin typeface="+mn-ea"/>
              </a:rPr>
              <a:t>코드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14" y="2088761"/>
            <a:ext cx="2390775" cy="321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257" y="1998954"/>
            <a:ext cx="2324100" cy="3286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82" y="5556244"/>
            <a:ext cx="2305050" cy="190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479067" y="2917800"/>
            <a:ext cx="483307" cy="138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79066" y="3686222"/>
            <a:ext cx="483307" cy="138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513</Words>
  <Application>Microsoft Office PowerPoint</Application>
  <PresentationFormat>와이드스크린</PresentationFormat>
  <Paragraphs>216</Paragraphs>
  <Slides>31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나눔스퀘어 ExtraBold</vt:lpstr>
      <vt:lpstr>Wingdings</vt:lpstr>
      <vt:lpstr>Menlo</vt:lpstr>
      <vt:lpstr>Arial</vt:lpstr>
      <vt:lpstr>Arial Unicode MS</vt:lpstr>
      <vt:lpstr>나눔스퀘어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COM20</cp:lastModifiedBy>
  <cp:revision>72</cp:revision>
  <dcterms:created xsi:type="dcterms:W3CDTF">2017-09-14T14:15:22Z</dcterms:created>
  <dcterms:modified xsi:type="dcterms:W3CDTF">2018-05-31T05:33:18Z</dcterms:modified>
</cp:coreProperties>
</file>